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412776"/>
            <a:ext cx="7067128" cy="2105744"/>
          </a:xfrm>
        </p:spPr>
        <p:txBody>
          <a:bodyPr/>
          <a:lstStyle/>
          <a:p>
            <a:r>
              <a:rPr lang="ru-RU" dirty="0" smtClean="0"/>
              <a:t>Первая мировая война в «Тихом Доне»</a:t>
            </a:r>
            <a:br>
              <a:rPr lang="ru-RU" dirty="0" smtClean="0"/>
            </a:br>
            <a:r>
              <a:rPr lang="ru-RU" dirty="0" smtClean="0"/>
              <a:t>М.А. Шолохова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60032" y="5157192"/>
            <a:ext cx="4283968" cy="1509712"/>
          </a:xfrm>
        </p:spPr>
        <p:txBody>
          <a:bodyPr/>
          <a:lstStyle/>
          <a:p>
            <a:r>
              <a:rPr lang="ru-RU" dirty="0" smtClean="0"/>
              <a:t>Выполнила: Попова Саша 11 класс</a:t>
            </a:r>
            <a:endParaRPr lang="ru-RU" dirty="0"/>
          </a:p>
        </p:txBody>
      </p:sp>
      <p:pic>
        <p:nvPicPr>
          <p:cNvPr id="2050" name="Picture 2" descr="C:\Users\Саша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45024"/>
            <a:ext cx="439248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09015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5213"/>
            <a:ext cx="4211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endParaRPr lang="ru-RU" dirty="0"/>
          </a:p>
          <a:p>
            <a:r>
              <a:rPr lang="ru-RU" sz="2400" dirty="0">
                <a:solidFill>
                  <a:schemeClr val="bg1"/>
                </a:solidFill>
              </a:rPr>
              <a:t>Война – всенародное бедствие.</a:t>
            </a:r>
          </a:p>
          <a:p>
            <a:r>
              <a:rPr lang="ru-RU" sz="2400" dirty="0">
                <a:solidFill>
                  <a:schemeClr val="bg1"/>
                </a:solidFill>
              </a:rPr>
              <a:t>Не сохами – то славная </a:t>
            </a:r>
            <a:r>
              <a:rPr lang="ru-RU" sz="2400" dirty="0" err="1">
                <a:solidFill>
                  <a:schemeClr val="bg1"/>
                </a:solidFill>
              </a:rPr>
              <a:t>землюшка</a:t>
            </a:r>
            <a:r>
              <a:rPr lang="ru-RU" sz="2400" dirty="0">
                <a:solidFill>
                  <a:schemeClr val="bg1"/>
                </a:solidFill>
              </a:rPr>
              <a:t> наша распахана…</a:t>
            </a:r>
          </a:p>
          <a:p>
            <a:r>
              <a:rPr lang="ru-RU" sz="2400" dirty="0">
                <a:solidFill>
                  <a:schemeClr val="bg1"/>
                </a:solidFill>
              </a:rPr>
              <a:t>Распахана наша </a:t>
            </a:r>
            <a:r>
              <a:rPr lang="ru-RU" sz="2400" dirty="0" err="1">
                <a:solidFill>
                  <a:schemeClr val="bg1"/>
                </a:solidFill>
              </a:rPr>
              <a:t>землюшка</a:t>
            </a:r>
            <a:r>
              <a:rPr lang="ru-RU" sz="2400" dirty="0">
                <a:solidFill>
                  <a:schemeClr val="bg1"/>
                </a:solidFill>
              </a:rPr>
              <a:t> лошадиными копытами.</a:t>
            </a:r>
          </a:p>
          <a:p>
            <a:r>
              <a:rPr lang="ru-RU" sz="2400" dirty="0">
                <a:solidFill>
                  <a:schemeClr val="bg1"/>
                </a:solidFill>
              </a:rPr>
              <a:t>А засеяна славная </a:t>
            </a:r>
            <a:r>
              <a:rPr lang="ru-RU" sz="2400" dirty="0" err="1">
                <a:solidFill>
                  <a:schemeClr val="bg1"/>
                </a:solidFill>
              </a:rPr>
              <a:t>землюшка</a:t>
            </a:r>
            <a:r>
              <a:rPr lang="ru-RU" sz="2400" dirty="0">
                <a:solidFill>
                  <a:schemeClr val="bg1"/>
                </a:solidFill>
              </a:rPr>
              <a:t> казацкими головами,</a:t>
            </a:r>
          </a:p>
          <a:p>
            <a:r>
              <a:rPr lang="ru-RU" sz="2400" dirty="0">
                <a:solidFill>
                  <a:schemeClr val="bg1"/>
                </a:solidFill>
              </a:rPr>
              <a:t>Украшен – то наш тихий Дон молодыми вдовами,</a:t>
            </a:r>
          </a:p>
          <a:p>
            <a:r>
              <a:rPr lang="ru-RU" sz="2400" dirty="0" err="1">
                <a:solidFill>
                  <a:schemeClr val="bg1"/>
                </a:solidFill>
              </a:rPr>
              <a:t>Цветен</a:t>
            </a:r>
            <a:r>
              <a:rPr lang="ru-RU" sz="2400" dirty="0">
                <a:solidFill>
                  <a:schemeClr val="bg1"/>
                </a:solidFill>
              </a:rPr>
              <a:t> наш батюшка тихий Дон сиротами,</a:t>
            </a:r>
          </a:p>
          <a:p>
            <a:r>
              <a:rPr lang="ru-RU" sz="2400" dirty="0">
                <a:solidFill>
                  <a:schemeClr val="bg1"/>
                </a:solidFill>
              </a:rPr>
              <a:t>Наполнена волна в тихом Дону отцовскими, материнскими слезами.</a:t>
            </a:r>
          </a:p>
        </p:txBody>
      </p:sp>
      <p:pic>
        <p:nvPicPr>
          <p:cNvPr id="3074" name="Picture 2" descr="C:\Users\Саша\Desktop\image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196752"/>
            <a:ext cx="3276180" cy="408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93974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651874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568952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806949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424936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1119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686800" cy="6624736"/>
          </a:xfrm>
        </p:spPr>
        <p:txBody>
          <a:bodyPr>
            <a:normAutofit fontScale="625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a typeface="Times New Roman"/>
              </a:rPr>
              <a:t>Казаки познают ту самую черту неизвестности между двумя неприятельскими войсками, о которой говорил Толстой и вспоминает в романе Шолохов, - черту, отделявшую живых от мертвых. Один из казаков записывает в своем дневнике, как он в то мгновение «слышал отчетливый хрипловатый шлепок немецких пулеметов, перерабатывающих этих живых людей в трупы. Два полка были сметены и бежали, бросая оружие. На плечах их шел полк немецких гусар». </a:t>
            </a:r>
            <a:endParaRPr lang="ru-RU" sz="2400" dirty="0"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a typeface="Times New Roman"/>
              </a:rPr>
              <a:t>Поле недавней сечи. На прогалине в лесу – длинная стежка трупов. «Лежали в накат, плечом к плечу, в различных позах, зачастую непристойных». </a:t>
            </a:r>
            <a:endParaRPr lang="ru-RU" sz="2400" dirty="0"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a typeface="Times New Roman"/>
              </a:rPr>
              <a:t>Пролетел самолет – сбросил бомбу. Из–под развороченного крыльца выползает Егорка Жарков – «дымились, отливая нежно розовым и голубым, выпущенные кишки».</a:t>
            </a:r>
            <a:endParaRPr lang="ru-RU" sz="2400" dirty="0"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a typeface="Times New Roman"/>
              </a:rPr>
              <a:t>На Владимиро-Волынском и Ковельском направлениях в сентябре 1916 года применили французский способ наступления — волнами. «Шестнадцать волн выплеснули русские окопы. Колыхаясь, редея, закипая у безобразных комьев смявшейся колючей проволоки, накатывались серые волны людского прибоя... Из шестнадцати волн докатились три…».</a:t>
            </a:r>
            <a:endParaRPr lang="ru-RU" sz="2400" dirty="0"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41731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8928992" cy="6858000"/>
          </a:xfrm>
        </p:spPr>
        <p:txBody>
          <a:bodyPr>
            <a:normAutofit fontScale="400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500" dirty="0">
                <a:ea typeface="Times New Roman"/>
              </a:rPr>
              <a:t>Такова страшная правда о войне. И каким кощунством над моралью, разумом, сущностью человечности казалось прославление подвига. Потребовался герой — и он появился. Кузьма Крючков якобы один убил одиннадцать немцев.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500" dirty="0">
                <a:ea typeface="Times New Roman"/>
              </a:rPr>
              <a:t>Герой нужен штабу дивизии, влиятельным дама и господам офицерам, императору. О </a:t>
            </a:r>
            <a:r>
              <a:rPr lang="ru-RU" sz="3500" dirty="0" err="1">
                <a:ea typeface="Times New Roman"/>
              </a:rPr>
              <a:t>Крючкове</a:t>
            </a:r>
            <a:r>
              <a:rPr lang="ru-RU" sz="3500" dirty="0">
                <a:ea typeface="Times New Roman"/>
              </a:rPr>
              <a:t> писали газеты и журналы. Его портрет был на пачке папирос.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500" dirty="0">
                <a:ea typeface="Times New Roman"/>
              </a:rPr>
              <a:t>Шолохов </a:t>
            </a:r>
            <a:r>
              <a:rPr lang="ru-RU" sz="3500" dirty="0" err="1">
                <a:ea typeface="Times New Roman"/>
              </a:rPr>
              <a:t>пишет</a:t>
            </a:r>
            <a:r>
              <a:rPr lang="ru-RU" sz="3500" dirty="0" err="1" smtClean="0">
                <a:ea typeface="Times New Roman"/>
              </a:rPr>
              <a:t>:«</a:t>
            </a:r>
            <a:r>
              <a:rPr lang="ru-RU" sz="3500" dirty="0" err="1">
                <a:ea typeface="Times New Roman"/>
              </a:rPr>
              <a:t>А</a:t>
            </a:r>
            <a:r>
              <a:rPr lang="ru-RU" sz="3500" dirty="0">
                <a:ea typeface="Times New Roman"/>
              </a:rPr>
              <a:t> было так: столкнулись на поле смерти люди, еще не успевшие наломать рук на уничтожении себе подобных, в объявшем их животном ужасе натыкались, сшибались, наносили слепые удары, уродовали себя и лошадей и разбежались, вспугнутые выстрелом, убившим человека, разъехались нравственно искалеченные.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500" dirty="0">
                <a:ea typeface="Times New Roman"/>
              </a:rPr>
              <a:t>Это назвали подвигом».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500" dirty="0">
                <a:ea typeface="Times New Roman"/>
              </a:rPr>
              <a:t>Критики говорили, что здесь подражание Толстому по мысли (антитеза) и синтаксису («разоблачительная» фраза, оформленная как периодическая речь). Да, сходство, несомненно, но шло оно не от внешнего подражания, а от совпадения во взглядах на ужасы, ложь, маскировку, парадные представления о войне. Но в то же время нельзя дело представлять себе так, будто, по мысли писателя, в той войне вообще не было подвигов. Они были. Значительной части народа казалось, что дело идет действительно о спасении Родины, славянства, что цель России — оказать помощь Сербии, укротить притязания германских милитаристов. Это вдохновляло фронтовиков и ставило их в очень противоречивое положение.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500" dirty="0">
                <a:ea typeface="Times New Roman"/>
              </a:rPr>
              <a:t>Главное внимание Шолохова сосредоточено на изображении неурядиц, которые принесла война России. Полуфеодальный режим, существовавший в стране, за время войны еще больше усилился, особенно в армии. Дикое обращение с солдатом, зуботычины, слежка... Фронтовиков кормят, чем придется. Грязь, вши... Бессилие генералов поправить дело. Бездарность и безответственность многих из командования. Стремление союзников выиграть кампанию за счет людских резервов России, на что охотно шло царское правительство.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11780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4680520"/>
          </a:xfrm>
        </p:spPr>
        <p:txBody>
          <a:bodyPr>
            <a:normAutofit fontScale="625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Идея революции выношена и выстрадана «низами». Лагутин говорит </a:t>
            </a:r>
            <a:r>
              <a:rPr lang="ru-RU" dirty="0" err="1">
                <a:ea typeface="Times New Roman"/>
              </a:rPr>
              <a:t>Листницкому</a:t>
            </a:r>
            <a:r>
              <a:rPr lang="ru-RU" dirty="0">
                <a:ea typeface="Times New Roman"/>
              </a:rPr>
              <a:t>, что у его отца четыре тысячи десятины земли, а у других — нет ничего. Есаул озлился:</a:t>
            </a:r>
            <a:endParaRPr lang="ru-RU" sz="2400" dirty="0"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«— Вот чем начиняют тебя большевики из совдепа... Оказывается, недаром ты с ними якшаешься.</a:t>
            </a:r>
            <a:endParaRPr lang="ru-RU" sz="2400" dirty="0"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— Эх, господин есаул, пас, терпеливых, сама </a:t>
            </a:r>
            <a:r>
              <a:rPr lang="ru-RU" dirty="0" err="1">
                <a:ea typeface="Times New Roman"/>
              </a:rPr>
              <a:t>жизня</a:t>
            </a:r>
            <a:r>
              <a:rPr lang="ru-RU" dirty="0">
                <a:ea typeface="Times New Roman"/>
              </a:rPr>
              <a:t> начинила, а большевики только фитиль подожгут...»</a:t>
            </a:r>
            <a:endParaRPr lang="ru-RU" sz="2400" dirty="0"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Так народ искал и находил выход из трагического тупика истории, вставая под большевистское знамя. «Тихий Дон» резко отличается от тех книг о мировой войне, герои которых, проклиная действительность, не в силах найти выход и впадают в отчаяние или примиряются. Роман и по сей день остается непревзойденной книгой о той страшной мировой катастрофе.</a:t>
            </a:r>
            <a:endParaRPr lang="ru-RU" sz="2400" dirty="0">
              <a:ea typeface="Times New Roman"/>
            </a:endParaRPr>
          </a:p>
          <a:p>
            <a:pPr marL="585216" lvl="1" indent="0">
              <a:buNone/>
            </a:pPr>
            <a:endParaRPr lang="ru-RU" dirty="0"/>
          </a:p>
        </p:txBody>
      </p:sp>
      <p:pic>
        <p:nvPicPr>
          <p:cNvPr id="6146" name="Picture 2" descr="C:\Users\Саша\Desktop\images (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773783"/>
            <a:ext cx="4338163" cy="205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70221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32" y="111561"/>
            <a:ext cx="6552728" cy="2952328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Ой ты, наш батюшка тихий Дон!</a:t>
            </a:r>
            <a:endParaRPr lang="ru-RU" sz="2400" dirty="0"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Ой, что же ты, тихий Дон, </a:t>
            </a:r>
            <a:r>
              <a:rPr lang="ru-RU" dirty="0" err="1">
                <a:ea typeface="Times New Roman"/>
              </a:rPr>
              <a:t>мутнехонек</a:t>
            </a:r>
            <a:r>
              <a:rPr lang="ru-RU" dirty="0">
                <a:ea typeface="Times New Roman"/>
              </a:rPr>
              <a:t> течешь?</a:t>
            </a:r>
            <a:endParaRPr lang="ru-RU" sz="2400" dirty="0"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Ах, как мне, </a:t>
            </a:r>
            <a:r>
              <a:rPr lang="ru-RU" dirty="0" err="1">
                <a:ea typeface="Times New Roman"/>
              </a:rPr>
              <a:t>тиху</a:t>
            </a:r>
            <a:r>
              <a:rPr lang="ru-RU" dirty="0">
                <a:ea typeface="Times New Roman"/>
              </a:rPr>
              <a:t> Дону, не </a:t>
            </a:r>
            <a:r>
              <a:rPr lang="ru-RU" dirty="0" err="1">
                <a:ea typeface="Times New Roman"/>
              </a:rPr>
              <a:t>мутну</a:t>
            </a:r>
            <a:r>
              <a:rPr lang="ru-RU" dirty="0">
                <a:ea typeface="Times New Roman"/>
              </a:rPr>
              <a:t> течи!</a:t>
            </a:r>
            <a:endParaRPr lang="ru-RU" sz="2400" dirty="0"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Со дна меня. Тиха Дона, студены ключи бьют,</a:t>
            </a:r>
            <a:endParaRPr lang="ru-RU" sz="2400" dirty="0"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ea typeface="Times New Roman"/>
              </a:rPr>
              <a:t>Посередь меня, тиха Дона, бела рыбица мутит.</a:t>
            </a:r>
            <a:endParaRPr lang="ru-RU" sz="2400" dirty="0">
              <a:ea typeface="Times New Roman"/>
            </a:endParaRPr>
          </a:p>
          <a:p>
            <a:endParaRPr lang="ru-RU" dirty="0"/>
          </a:p>
        </p:txBody>
      </p:sp>
      <p:pic>
        <p:nvPicPr>
          <p:cNvPr id="7170" name="Picture 2" descr="C:\Users\Саша\Desktop\images (5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42955"/>
            <a:ext cx="2897031" cy="214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Саша\Desktop\images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806604"/>
            <a:ext cx="2612003" cy="188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Саша\Desktop\images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5894" y="4689676"/>
            <a:ext cx="3112290" cy="216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153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692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Первая мировая война в «Тихом Доне» М.А. Шолохова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мировая война в «Тихом Доне» М.А. Шолохова</dc:title>
  <dc:creator>Саша</dc:creator>
  <cp:lastModifiedBy>WORK</cp:lastModifiedBy>
  <cp:revision>3</cp:revision>
  <dcterms:created xsi:type="dcterms:W3CDTF">2012-03-18T09:39:17Z</dcterms:created>
  <dcterms:modified xsi:type="dcterms:W3CDTF">2012-07-20T12:39:36Z</dcterms:modified>
</cp:coreProperties>
</file>